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Bangers"/>
      <p:regular r:id="rId29"/>
    </p:embeddedFont>
    <p:embeddedFont>
      <p:font typeface="KoHo SemiBold"/>
      <p:regular r:id="rId30"/>
      <p:bold r:id="rId31"/>
      <p:italic r:id="rId32"/>
      <p:boldItalic r:id="rId33"/>
    </p:embeddedFont>
    <p:embeddedFont>
      <p:font typeface="KoH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nger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KoHoSemiBold-bold.fntdata"/><Relationship Id="rId30" Type="http://schemas.openxmlformats.org/officeDocument/2006/relationships/font" Target="fonts/KoHo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KoHo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KoHoSemiBold-italic.fntdata"/><Relationship Id="rId13" Type="http://schemas.openxmlformats.org/officeDocument/2006/relationships/slide" Target="slides/slide8.xml"/><Relationship Id="rId35" Type="http://schemas.openxmlformats.org/officeDocument/2006/relationships/font" Target="fonts/KoHo-bold.fntdata"/><Relationship Id="rId12" Type="http://schemas.openxmlformats.org/officeDocument/2006/relationships/slide" Target="slides/slide7.xml"/><Relationship Id="rId34" Type="http://schemas.openxmlformats.org/officeDocument/2006/relationships/font" Target="fonts/KoHo-regular.fntdata"/><Relationship Id="rId15" Type="http://schemas.openxmlformats.org/officeDocument/2006/relationships/slide" Target="slides/slide10.xml"/><Relationship Id="rId37" Type="http://schemas.openxmlformats.org/officeDocument/2006/relationships/font" Target="fonts/KoHo-boldItalic.fntdata"/><Relationship Id="rId14" Type="http://schemas.openxmlformats.org/officeDocument/2006/relationships/slide" Target="slides/slide9.xml"/><Relationship Id="rId36" Type="http://schemas.openxmlformats.org/officeDocument/2006/relationships/font" Target="fonts/KoH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970aca367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970aca367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970aca367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970aca367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c84173c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c84173c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70aca367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70aca367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970aca367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970aca367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970aca367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970aca367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970aca367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970aca367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970aca367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970aca367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970aca367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970aca367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70aca367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70aca367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970aca36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970aca36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970aca367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970aca367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970aca367_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970aca367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970aca367_3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970aca367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970aca367_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970aca367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70aca367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70aca367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70aca367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70aca367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970aca367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970aca36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970aca367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970aca367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70aca367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70aca367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970aca367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970aca367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970aca367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970aca367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3180000" dist="76200">
              <a:srgbClr val="000000">
                <a:alpha val="8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angers"/>
              <a:buNone/>
              <a:defRPr sz="520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711650" y="2150850"/>
            <a:ext cx="512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Bangers"/>
              <a:buNone/>
              <a:defRPr sz="3600">
                <a:latin typeface="Bangers"/>
                <a:ea typeface="Bangers"/>
                <a:cs typeface="Bangers"/>
                <a:sym typeface="Banger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33815" r="16998" t="0"/>
          <a:stretch/>
        </p:blipFill>
        <p:spPr>
          <a:xfrm>
            <a:off x="-80425" y="-17250"/>
            <a:ext cx="3503073" cy="517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"/>
            <a:ext cx="9144003" cy="8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  <a:effectLst>
            <a:outerShdw blurRad="71438" rotWithShape="0" algn="bl" dir="2760000" dist="57150">
              <a:srgbClr val="000000">
                <a:alpha val="88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ngers"/>
              <a:buNone/>
              <a:defRPr sz="420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KoHo SemiBold"/>
              <a:buChar char="●"/>
              <a:defRPr>
                <a:latin typeface="KoHo SemiBold"/>
                <a:ea typeface="KoHo SemiBold"/>
                <a:cs typeface="KoHo SemiBold"/>
                <a:sym typeface="KoHo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○"/>
              <a:defRPr>
                <a:latin typeface="KoHo SemiBold"/>
                <a:ea typeface="KoHo SemiBold"/>
                <a:cs typeface="KoHo SemiBold"/>
                <a:sym typeface="KoHo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■"/>
              <a:defRPr>
                <a:latin typeface="KoHo SemiBold"/>
                <a:ea typeface="KoHo SemiBold"/>
                <a:cs typeface="KoHo SemiBold"/>
                <a:sym typeface="KoHo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●"/>
              <a:defRPr>
                <a:latin typeface="KoHo SemiBold"/>
                <a:ea typeface="KoHo SemiBold"/>
                <a:cs typeface="KoHo SemiBold"/>
                <a:sym typeface="KoHo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○"/>
              <a:defRPr>
                <a:latin typeface="KoHo SemiBold"/>
                <a:ea typeface="KoHo SemiBold"/>
                <a:cs typeface="KoHo SemiBold"/>
                <a:sym typeface="KoHo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■"/>
              <a:defRPr>
                <a:latin typeface="KoHo SemiBold"/>
                <a:ea typeface="KoHo SemiBold"/>
                <a:cs typeface="KoHo SemiBold"/>
                <a:sym typeface="KoHo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●"/>
              <a:defRPr>
                <a:latin typeface="KoHo SemiBold"/>
                <a:ea typeface="KoHo SemiBold"/>
                <a:cs typeface="KoHo SemiBold"/>
                <a:sym typeface="KoHo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○"/>
              <a:defRPr>
                <a:latin typeface="KoHo SemiBold"/>
                <a:ea typeface="KoHo SemiBold"/>
                <a:cs typeface="KoHo SemiBold"/>
                <a:sym typeface="KoHo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■"/>
              <a:defRPr>
                <a:latin typeface="KoHo SemiBold"/>
                <a:ea typeface="KoHo SemiBold"/>
                <a:cs typeface="KoHo SemiBold"/>
                <a:sym typeface="KoHo SemiBold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●"/>
              <a:defRPr sz="1400">
                <a:latin typeface="KoHo SemiBold"/>
                <a:ea typeface="KoHo SemiBold"/>
                <a:cs typeface="KoHo SemiBold"/>
                <a:sym typeface="KoHo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○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■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●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○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■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●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○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■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●"/>
              <a:defRPr sz="1400">
                <a:latin typeface="KoHo SemiBold"/>
                <a:ea typeface="KoHo SemiBold"/>
                <a:cs typeface="KoHo SemiBold"/>
                <a:sym typeface="KoHo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○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■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●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○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■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●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○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KoHo SemiBold"/>
              <a:buChar char="■"/>
              <a:defRPr sz="1200">
                <a:latin typeface="KoHo SemiBold"/>
                <a:ea typeface="KoHo SemiBold"/>
                <a:cs typeface="KoHo SemiBold"/>
                <a:sym typeface="KoHo SemiBold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"/>
            <a:ext cx="9144003" cy="8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  <a:effectLst>
            <a:outerShdw blurRad="71438" rotWithShape="0" algn="bl" dir="2760000" dist="57150">
              <a:srgbClr val="000000">
                <a:alpha val="88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ngers"/>
              <a:buNone/>
              <a:defRPr sz="420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"/>
            <a:ext cx="9144003" cy="8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  <a:effectLst>
            <a:outerShdw blurRad="71438" rotWithShape="0" algn="bl" dir="2760000" dist="57150">
              <a:srgbClr val="000000">
                <a:alpha val="88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ngers"/>
              <a:buNone/>
              <a:defRPr sz="4200"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ngers"/>
              <a:buNone/>
              <a:defRPr>
                <a:solidFill>
                  <a:schemeClr val="lt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b="0" l="33812" r="12301" t="0"/>
          <a:stretch/>
        </p:blipFill>
        <p:spPr>
          <a:xfrm>
            <a:off x="-80425" y="-17250"/>
            <a:ext cx="4431652" cy="517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4351225" y="-125"/>
            <a:ext cx="4792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effectLst>
            <a:outerShdw blurRad="57150" rotWithShape="0" algn="bl" dir="2880000" dist="95250">
              <a:srgbClr val="000000">
                <a:alpha val="82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Bangers"/>
              <a:buNone/>
              <a:defRPr sz="4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648275" y="724075"/>
            <a:ext cx="4128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KoHo SemiBold"/>
              <a:buChar char="●"/>
              <a:defRPr>
                <a:latin typeface="KoHo SemiBold"/>
                <a:ea typeface="KoHo SemiBold"/>
                <a:cs typeface="KoHo SemiBold"/>
                <a:sym typeface="KoHo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○"/>
              <a:defRPr>
                <a:latin typeface="KoHo SemiBold"/>
                <a:ea typeface="KoHo SemiBold"/>
                <a:cs typeface="KoHo SemiBold"/>
                <a:sym typeface="KoHo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■"/>
              <a:defRPr>
                <a:latin typeface="KoHo SemiBold"/>
                <a:ea typeface="KoHo SemiBold"/>
                <a:cs typeface="KoHo SemiBold"/>
                <a:sym typeface="KoHo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●"/>
              <a:defRPr>
                <a:latin typeface="KoHo SemiBold"/>
                <a:ea typeface="KoHo SemiBold"/>
                <a:cs typeface="KoHo SemiBold"/>
                <a:sym typeface="KoHo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○"/>
              <a:defRPr>
                <a:latin typeface="KoHo SemiBold"/>
                <a:ea typeface="KoHo SemiBold"/>
                <a:cs typeface="KoHo SemiBold"/>
                <a:sym typeface="KoHo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■"/>
              <a:defRPr>
                <a:latin typeface="KoHo SemiBold"/>
                <a:ea typeface="KoHo SemiBold"/>
                <a:cs typeface="KoHo SemiBold"/>
                <a:sym typeface="KoHo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●"/>
              <a:defRPr>
                <a:latin typeface="KoHo SemiBold"/>
                <a:ea typeface="KoHo SemiBold"/>
                <a:cs typeface="KoHo SemiBold"/>
                <a:sym typeface="KoHo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○"/>
              <a:defRPr>
                <a:latin typeface="KoHo SemiBold"/>
                <a:ea typeface="KoHo SemiBold"/>
                <a:cs typeface="KoHo SemiBold"/>
                <a:sym typeface="KoHo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KoHo SemiBold"/>
              <a:buChar char="■"/>
              <a:defRPr>
                <a:latin typeface="KoHo SemiBold"/>
                <a:ea typeface="KoHo SemiBold"/>
                <a:cs typeface="KoHo SemiBold"/>
                <a:sym typeface="KoHo SemiBold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hyperlink" Target="https://drive.google.com/file/d/1MbaubFuoQU5OEgaw641ny02utZIRayKY/view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figma.com/proto/zDGpP5b2nplcP7ekhofAEb/UX-UI-Final-Project?node-id=89%3A1848&amp;scaling=min-zoom&amp;page-id=2%3A2" TargetMode="External"/><Relationship Id="rId4" Type="http://schemas.openxmlformats.org/officeDocument/2006/relationships/image" Target="../media/image2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1MbaubFuoQU5OEgaw641ny02utZIRayKY/view?usp=sharing" TargetMode="External"/><Relationship Id="rId4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-76d8F_wPsH2zwIeE2hE8GZJyFhJlma_/view?usp=sharing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figma.com/proto/zDGpP5b2nplcP7ekhofAEb/UX-UI-Final-Project?node-id=115%3A3437&amp;scaling=scale-down&amp;page-id=2%3A3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4.jp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igma.com/proto/zDGpP5b2nplcP7ekhofAEb/UX-UI-Final-Project?node-id=203%3A14586&amp;scaling=scale-down&amp;page-id=192%3A0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drive/folders/1Hd-VhcvOz0b3SeWhaREN5FiJkol5m5mK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hyperlink" Target="https://miro.com/app/board/o9J_lQmL7GA=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1766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Wayfinders</a:t>
            </a:r>
            <a:endParaRPr sz="64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385650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oHo SemiBold"/>
                <a:ea typeface="KoHo SemiBold"/>
                <a:cs typeface="KoHo SemiBold"/>
                <a:sym typeface="KoHo SemiBold"/>
              </a:rPr>
              <a:t>Harley Garza and Franklin Micle</a:t>
            </a:r>
            <a:endParaRPr>
              <a:latin typeface="KoHo SemiBold"/>
              <a:ea typeface="KoHo SemiBold"/>
              <a:cs typeface="KoHo SemiBold"/>
              <a:sym typeface="KoHo Semi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475" y="315300"/>
            <a:ext cx="2623050" cy="252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85725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6415050" y="1136050"/>
            <a:ext cx="26343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oHo"/>
              <a:buChar char="●"/>
            </a:pPr>
            <a:r>
              <a:rPr lang="en"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High School History Teacher</a:t>
            </a:r>
            <a:endParaRPr>
              <a:highlight>
                <a:srgbClr val="C9DAF8"/>
              </a:highlight>
              <a:latin typeface="KoHo"/>
              <a:ea typeface="KoHo"/>
              <a:cs typeface="KoHo"/>
              <a:sym typeface="KoH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oHo"/>
              <a:buChar char="●"/>
            </a:pPr>
            <a:r>
              <a:rPr lang="en"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Loves gaming and adventure novels</a:t>
            </a:r>
            <a:endParaRPr>
              <a:highlight>
                <a:srgbClr val="C9DAF8"/>
              </a:highlight>
              <a:latin typeface="KoHo"/>
              <a:ea typeface="KoHo"/>
              <a:cs typeface="KoHo"/>
              <a:sym typeface="KoH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oHo"/>
              <a:buChar char="●"/>
            </a:pPr>
            <a:r>
              <a:rPr lang="en"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Wants to provide a unique experience for his students</a:t>
            </a:r>
            <a:endParaRPr>
              <a:highlight>
                <a:srgbClr val="C9DAF8"/>
              </a:highlight>
              <a:latin typeface="KoHo"/>
              <a:ea typeface="KoHo"/>
              <a:cs typeface="KoHo"/>
              <a:sym typeface="KoH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oHo"/>
              <a:buChar char="●"/>
            </a:pPr>
            <a:r>
              <a:rPr lang="en"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Can’t afford current tools without district help</a:t>
            </a:r>
            <a:r>
              <a:rPr lang="en">
                <a:latin typeface="KoHo"/>
                <a:ea typeface="KoHo"/>
                <a:cs typeface="KoHo"/>
                <a:sym typeface="KoHo"/>
              </a:rPr>
              <a:t>.</a:t>
            </a:r>
            <a:endParaRPr>
              <a:latin typeface="KoHo"/>
              <a:ea typeface="KoHo"/>
              <a:cs typeface="KoHo"/>
              <a:sym typeface="KoHo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25" y="1186200"/>
            <a:ext cx="6036277" cy="365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Ideation and Wireframing</a:t>
            </a:r>
            <a:endParaRPr/>
          </a:p>
        </p:txBody>
      </p:sp>
      <p:sp>
        <p:nvSpPr>
          <p:cNvPr id="136" name="Google Shape;13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39847" r="2022" t="19087"/>
          <a:stretch/>
        </p:blipFill>
        <p:spPr>
          <a:xfrm>
            <a:off x="4660175" y="1274150"/>
            <a:ext cx="4334799" cy="33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14650" y="864425"/>
            <a:ext cx="445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Ms. Quinn is struggling to keep students engaged.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119201" y="1510925"/>
            <a:ext cx="445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 startAt="2"/>
            </a:pPr>
            <a:r>
              <a:rPr lang="en" sz="1500">
                <a:solidFill>
                  <a:schemeClr val="dk1"/>
                </a:solidFill>
              </a:rPr>
              <a:t>Ms. Quinn is discouraged when she sees many current require payment to use.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119214" y="2173900"/>
            <a:ext cx="445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 startAt="3"/>
            </a:pPr>
            <a:r>
              <a:rPr lang="en" sz="1500">
                <a:solidFill>
                  <a:schemeClr val="dk1"/>
                </a:solidFill>
              </a:rPr>
              <a:t>Mr. Brown a fellow math teacher, Ms. Quinn teaches with suggests using Wayfinders.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119214" y="2857000"/>
            <a:ext cx="445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 startAt="4"/>
            </a:pPr>
            <a:r>
              <a:rPr lang="en" sz="1500">
                <a:solidFill>
                  <a:schemeClr val="dk1"/>
                </a:solidFill>
              </a:rPr>
              <a:t>Ms. Quinn is excited to find that the sign up is not only easy, it’s free!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119214" y="3579700"/>
            <a:ext cx="44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 startAt="5"/>
            </a:pPr>
            <a:r>
              <a:rPr lang="en" sz="1500">
                <a:solidFill>
                  <a:schemeClr val="dk1"/>
                </a:solidFill>
              </a:rPr>
              <a:t>She registers her classes and students.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119214" y="4090625"/>
            <a:ext cx="4452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 startAt="6"/>
            </a:pPr>
            <a:r>
              <a:rPr lang="en" sz="1500">
                <a:solidFill>
                  <a:schemeClr val="dk1"/>
                </a:solidFill>
              </a:rPr>
              <a:t>Ms. Quinn is delighted to see her students are now more engaged and she is able to track her students progress as well.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6657375" y="4731800"/>
            <a:ext cx="24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KoHo SemiBold"/>
                <a:ea typeface="KoHo SemiBold"/>
                <a:cs typeface="KoHo SemiBold"/>
                <a:sym typeface="KoHo SemiBold"/>
                <a:hlinkClick r:id="rId4"/>
              </a:rPr>
              <a:t>Link to Storyboard</a:t>
            </a:r>
            <a:endParaRPr>
              <a:latin typeface="KoHo SemiBold"/>
              <a:ea typeface="KoHo SemiBold"/>
              <a:cs typeface="KoHo SemiBold"/>
              <a:sym typeface="KoHo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7551" l="40554" r="0" t="12963"/>
          <a:stretch/>
        </p:blipFill>
        <p:spPr>
          <a:xfrm>
            <a:off x="4523350" y="947300"/>
            <a:ext cx="4435250" cy="40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List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152475"/>
            <a:ext cx="40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Like, I Wish, What If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SWOT Matrix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Focused User Paths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C9DAF8"/>
                </a:highlight>
              </a:rPr>
              <a:t>Assigning premade games</a:t>
            </a:r>
            <a:endParaRPr>
              <a:highlight>
                <a:srgbClr val="C9DAF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C9DAF8"/>
                </a:highlight>
              </a:rPr>
              <a:t>Creating custom games</a:t>
            </a:r>
            <a:endParaRPr>
              <a:highlight>
                <a:srgbClr val="C9DAF8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Implied features through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Data tracking, Community made library, Reward System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4">
            <a:alphaModFix/>
          </a:blip>
          <a:srcRect b="8445" l="40915" r="0" t="13429"/>
          <a:stretch/>
        </p:blipFill>
        <p:spPr>
          <a:xfrm>
            <a:off x="4572000" y="947312"/>
            <a:ext cx="4435250" cy="4042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 Games </a:t>
            </a:r>
            <a:r>
              <a:rPr lang="en"/>
              <a:t>Wireframes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4824825" y="995350"/>
            <a:ext cx="4007400" cy="4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 Navigation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procedure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 clicks to complete minimum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depending on number of assigned games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filter by student or assign to class.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Lo-Fi Wireframes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25" y="1297575"/>
            <a:ext cx="4520026" cy="3199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Game Wireframes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195225" y="1152475"/>
            <a:ext cx="400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Priorities: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Teachers can use Excel of Google Sheets to </a:t>
            </a:r>
            <a:r>
              <a:rPr lang="en">
                <a:highlight>
                  <a:srgbClr val="C9DAF8"/>
                </a:highlight>
              </a:rPr>
              <a:t>upload custom questions.</a:t>
            </a:r>
            <a:endParaRPr>
              <a:highlight>
                <a:srgbClr val="C9DAF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to library of teacher made content.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C9DAF8"/>
                </a:highlight>
              </a:rPr>
              <a:t>Simple questions creation interface.</a:t>
            </a:r>
            <a:endParaRPr>
              <a:highlight>
                <a:srgbClr val="C9DAF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Stores previously made games.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025" y="1219763"/>
            <a:ext cx="4636574" cy="3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and testing</a:t>
            </a:r>
            <a:endParaRPr/>
          </a:p>
        </p:txBody>
      </p:sp>
      <p:sp>
        <p:nvSpPr>
          <p:cNvPr id="177" name="Google Shape;177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Testing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626625" y="971900"/>
            <a:ext cx="4260300" cy="40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3 users tests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Objectives: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games to student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game for class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Biggest Takeaways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Pros: </a:t>
            </a:r>
            <a:r>
              <a:rPr lang="en">
                <a:highlight>
                  <a:srgbClr val="C9DAF8"/>
                </a:highlight>
              </a:rPr>
              <a:t>Intuitive interface</a:t>
            </a:r>
            <a:r>
              <a:rPr lang="en"/>
              <a:t>, clear CTAs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Cons: </a:t>
            </a:r>
            <a:r>
              <a:rPr lang="en">
                <a:highlight>
                  <a:srgbClr val="C9DAF8"/>
                </a:highlight>
              </a:rPr>
              <a:t>Ability to change question types</a:t>
            </a:r>
            <a:r>
              <a:rPr lang="en"/>
              <a:t>, Copy sizing needs adjusting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User Testing Notes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0413"/>
            <a:ext cx="4321828" cy="288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Style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572000" y="1001250"/>
            <a:ext cx="4260300" cy="4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Theme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C9DAF8"/>
                </a:highlight>
              </a:rPr>
              <a:t>1940s Pulp Adventure</a:t>
            </a:r>
            <a:endParaRPr>
              <a:highlight>
                <a:srgbClr val="C9DAF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but vibrant color palette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Typography to mimic the dime novel style.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Inspirations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Hollow Earth RPG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C9DAF8"/>
                </a:highlight>
              </a:rPr>
              <a:t>Indiana Jones</a:t>
            </a:r>
            <a:endParaRPr>
              <a:highlight>
                <a:srgbClr val="C9DAF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C9DAF8"/>
                </a:highlight>
              </a:rPr>
              <a:t>Jumanji: Welcome to the Jungle</a:t>
            </a:r>
            <a:endParaRPr>
              <a:highlight>
                <a:srgbClr val="C9DAF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of Edgar Rice Burroughs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Full Style Tile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4">
            <a:alphaModFix/>
          </a:blip>
          <a:srcRect b="17686" l="49308" r="0" t="38042"/>
          <a:stretch/>
        </p:blipFill>
        <p:spPr>
          <a:xfrm>
            <a:off x="117050" y="1046150"/>
            <a:ext cx="2975898" cy="18604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960000" dist="85725">
              <a:srgbClr val="000000">
                <a:alpha val="49000"/>
              </a:srgbClr>
            </a:outerShdw>
          </a:effectLst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4">
            <a:alphaModFix/>
          </a:blip>
          <a:srcRect b="61303" l="49308" r="0" t="6422"/>
          <a:stretch/>
        </p:blipFill>
        <p:spPr>
          <a:xfrm>
            <a:off x="1510100" y="2223725"/>
            <a:ext cx="2975898" cy="13562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600000" dist="95250">
              <a:srgbClr val="000000">
                <a:alpha val="50000"/>
              </a:srgbClr>
            </a:outerShdw>
          </a:effectLst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 b="16130" l="0" r="73770" t="36370"/>
          <a:stretch/>
        </p:blipFill>
        <p:spPr>
          <a:xfrm>
            <a:off x="794850" y="3009325"/>
            <a:ext cx="1539799" cy="19960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6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Iterations: Question Creation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4572000" y="964075"/>
            <a:ext cx="4260300" cy="39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Iteration: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C9DAF8"/>
                </a:highlight>
              </a:rPr>
              <a:t>Ability to change question types</a:t>
            </a:r>
            <a:endParaRPr>
              <a:highlight>
                <a:srgbClr val="C9DAF8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 sentence starts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Changes Made: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 of question type drop down and Question Stem database.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Uniform button sizes.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C9DAF8"/>
                </a:highlight>
              </a:rPr>
              <a:t>Rearranged layout to keep modular design.</a:t>
            </a:r>
            <a:endParaRPr>
              <a:highlight>
                <a:srgbClr val="C9DAF8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Hi-Fi Wireframes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50" y="1582388"/>
            <a:ext cx="4267203" cy="255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251" y="1582400"/>
            <a:ext cx="4267177" cy="25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100" y="873925"/>
            <a:ext cx="2351482" cy="23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10364" r="10150" t="19478"/>
          <a:stretch/>
        </p:blipFill>
        <p:spPr>
          <a:xfrm>
            <a:off x="5513886" y="1450337"/>
            <a:ext cx="1786014" cy="18094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24225" y="4182474"/>
            <a:ext cx="94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B5E2"/>
                </a:solidFill>
              </a:rPr>
              <a:t>Tools:</a:t>
            </a:r>
            <a:endParaRPr b="1" sz="2000">
              <a:solidFill>
                <a:srgbClr val="2DB5E2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5514" y="4083674"/>
            <a:ext cx="1574138" cy="75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8977" y="3864050"/>
            <a:ext cx="1191682" cy="11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2025" y="3864050"/>
            <a:ext cx="2116895" cy="119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28916" y="4254938"/>
            <a:ext cx="1890858" cy="5811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1970137" y="3259800"/>
            <a:ext cx="209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KoHo"/>
                <a:ea typeface="KoHo"/>
                <a:cs typeface="KoHo"/>
                <a:sym typeface="KoHo"/>
              </a:rPr>
              <a:t>Franklin Micle</a:t>
            </a:r>
            <a:endParaRPr b="1" sz="2400"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411038" y="3259800"/>
            <a:ext cx="199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KoHo"/>
                <a:ea typeface="KoHo"/>
                <a:cs typeface="KoHo"/>
                <a:sym typeface="KoHo"/>
              </a:rPr>
              <a:t>Harley Garza</a:t>
            </a:r>
            <a:endParaRPr b="1" sz="2400"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/>
              <a:t>Wayfinders TEam</a:t>
            </a:r>
            <a:endParaRPr sz="422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0" y="938137"/>
            <a:ext cx="3545902" cy="2520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66675">
              <a:srgbClr val="000000">
                <a:alpha val="63000"/>
              </a:srgbClr>
            </a:outerShdw>
          </a:effectLst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18" y="936725"/>
            <a:ext cx="3547873" cy="252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648" y="936725"/>
            <a:ext cx="3547873" cy="252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104775">
              <a:srgbClr val="000000">
                <a:alpha val="56000"/>
              </a:srgbClr>
            </a:outerShdw>
          </a:effectLst>
        </p:spPr>
      </p:pic>
      <p:pic>
        <p:nvPicPr>
          <p:cNvPr id="209" name="Google Shape;2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645" y="936725"/>
            <a:ext cx="3547873" cy="252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8063" y="2485775"/>
            <a:ext cx="3547873" cy="252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680000" dist="66675">
              <a:srgbClr val="000000">
                <a:alpha val="64999"/>
              </a:srgbClr>
            </a:outerShdw>
          </a:effectLst>
        </p:spPr>
      </p:pic>
      <p:pic>
        <p:nvPicPr>
          <p:cNvPr id="211" name="Google Shape;21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98063" y="2486487"/>
            <a:ext cx="3547873" cy="25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Hi-Fi Mockups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Prototype &amp; Next Steps</a:t>
            </a:r>
            <a:endParaRPr/>
          </a:p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2" type="body"/>
          </p:nvPr>
        </p:nvSpPr>
        <p:spPr>
          <a:xfrm>
            <a:off x="4648275" y="565425"/>
            <a:ext cx="4128300" cy="41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 of the user must be central to the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Trust your partner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custom art made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 global impact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out library of games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student user flows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Mobile Version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Prototype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1152475"/>
            <a:ext cx="37584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Flows Designed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Assigning Games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Games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Wayfinders Prototype</a:t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725" y="1152475"/>
            <a:ext cx="3446702" cy="215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775" y="2248013"/>
            <a:ext cx="4233825" cy="2530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33" name="Google Shape;233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414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64925" y="18306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Wayfinders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648275" y="174575"/>
            <a:ext cx="4128300" cy="47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A1A1A"/>
                </a:solidFill>
                <a:highlight>
                  <a:srgbClr val="F2F2F2"/>
                </a:highlight>
              </a:rPr>
              <a:t>Objective: </a:t>
            </a:r>
            <a:r>
              <a:rPr lang="en">
                <a:solidFill>
                  <a:srgbClr val="1A1A1A"/>
                </a:solidFill>
                <a:highlight>
                  <a:srgbClr val="F2F2F2"/>
                </a:highlight>
                <a:latin typeface="KoHo"/>
                <a:ea typeface="KoHo"/>
                <a:cs typeface="KoHo"/>
                <a:sym typeface="KoHo"/>
              </a:rPr>
              <a:t>Choose a cause and create a high fidelity clickable prototype.</a:t>
            </a:r>
            <a:endParaRPr>
              <a:solidFill>
                <a:srgbClr val="1A1A1A"/>
              </a:solidFill>
              <a:highlight>
                <a:srgbClr val="F2F2F2"/>
              </a:highlight>
              <a:latin typeface="KoHo"/>
              <a:ea typeface="KoHo"/>
              <a:cs typeface="KoHo"/>
              <a:sym typeface="KoH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  <a:highlight>
                  <a:srgbClr val="F2F2F2"/>
                </a:highlight>
              </a:rPr>
              <a:t>Time Frame:</a:t>
            </a:r>
            <a:r>
              <a:rPr lang="en">
                <a:solidFill>
                  <a:srgbClr val="1A1A1A"/>
                </a:solidFill>
                <a:highlight>
                  <a:srgbClr val="F2F2F2"/>
                </a:highlight>
                <a:latin typeface="KoHo"/>
                <a:ea typeface="KoHo"/>
                <a:cs typeface="KoHo"/>
                <a:sym typeface="KoHo"/>
              </a:rPr>
              <a:t> Three Weeks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Problem:</a:t>
            </a:r>
            <a:r>
              <a:rPr lang="en"/>
              <a:t> </a:t>
            </a:r>
            <a:r>
              <a:rPr lang="en">
                <a:solidFill>
                  <a:srgbClr val="1A1A1A"/>
                </a:solidFill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Teachers are struggling to keep students engaged</a:t>
            </a:r>
            <a:r>
              <a:rPr lang="en">
                <a:solidFill>
                  <a:srgbClr val="1A1A1A"/>
                </a:solidFill>
                <a:highlight>
                  <a:srgbClr val="F2F2F2"/>
                </a:highlight>
                <a:latin typeface="KoHo"/>
                <a:ea typeface="KoHo"/>
                <a:cs typeface="KoHo"/>
                <a:sym typeface="KoHo"/>
              </a:rPr>
              <a:t> in their academic downtime that is </a:t>
            </a:r>
            <a:r>
              <a:rPr lang="en">
                <a:solidFill>
                  <a:srgbClr val="1A1A1A"/>
                </a:solidFill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both comprehensive and effective</a:t>
            </a:r>
            <a:r>
              <a:rPr lang="en">
                <a:solidFill>
                  <a:srgbClr val="1A1A1A"/>
                </a:solidFill>
                <a:highlight>
                  <a:srgbClr val="F2F2F2"/>
                </a:highlight>
                <a:latin typeface="KoHo"/>
                <a:ea typeface="KoHo"/>
                <a:cs typeface="KoHo"/>
                <a:sym typeface="KoHo"/>
              </a:rPr>
              <a:t>.</a:t>
            </a:r>
            <a:endParaRPr>
              <a:solidFill>
                <a:srgbClr val="1A1A1A"/>
              </a:solidFill>
              <a:highlight>
                <a:srgbClr val="F2F2F2"/>
              </a:highlight>
              <a:latin typeface="KoHo"/>
              <a:ea typeface="KoHo"/>
              <a:cs typeface="KoHo"/>
              <a:sym typeface="KoH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and Analysis</a:t>
            </a:r>
            <a:endParaRPr/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and Hypothesis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4375800" cy="3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Assumptions</a:t>
            </a:r>
            <a:endParaRPr sz="1400">
              <a:latin typeface="KoHo"/>
              <a:ea typeface="KoHo"/>
              <a:cs typeface="KoHo"/>
              <a:sym typeface="KoH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KoHo"/>
              <a:buChar char="●"/>
            </a:pPr>
            <a:r>
              <a:rPr lang="en" sz="1400">
                <a:latin typeface="KoHo"/>
                <a:ea typeface="KoHo"/>
                <a:cs typeface="KoHo"/>
                <a:sym typeface="KoHo"/>
              </a:rPr>
              <a:t>Students have varying degrees of achievements.</a:t>
            </a:r>
            <a:endParaRPr sz="1400">
              <a:latin typeface="KoHo"/>
              <a:ea typeface="KoHo"/>
              <a:cs typeface="KoHo"/>
              <a:sym typeface="KoH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oHo"/>
              <a:buChar char="●"/>
            </a:pPr>
            <a:r>
              <a:rPr lang="en" sz="1400">
                <a:latin typeface="KoHo"/>
                <a:ea typeface="KoHo"/>
                <a:cs typeface="KoHo"/>
                <a:sym typeface="KoHo"/>
              </a:rPr>
              <a:t>Students are becoming less </a:t>
            </a:r>
            <a:r>
              <a:rPr lang="en" sz="1400">
                <a:latin typeface="KoHo"/>
                <a:ea typeface="KoHo"/>
                <a:cs typeface="KoHo"/>
                <a:sym typeface="KoHo"/>
              </a:rPr>
              <a:t>engaged.</a:t>
            </a:r>
            <a:endParaRPr sz="1400">
              <a:latin typeface="KoHo"/>
              <a:ea typeface="KoHo"/>
              <a:cs typeface="KoHo"/>
              <a:sym typeface="KoH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oHo"/>
              <a:buChar char="●"/>
            </a:pPr>
            <a:r>
              <a:rPr lang="en" sz="1400">
                <a:latin typeface="KoHo"/>
                <a:ea typeface="KoHo"/>
                <a:cs typeface="KoHo"/>
                <a:sym typeface="KoHo"/>
              </a:rPr>
              <a:t>Teachers need a tool that is flexible and affordable.</a:t>
            </a:r>
            <a:endParaRPr sz="1400">
              <a:latin typeface="KoHo"/>
              <a:ea typeface="KoHo"/>
              <a:cs typeface="KoHo"/>
              <a:sym typeface="KoH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Hypothesis: </a:t>
            </a:r>
            <a:r>
              <a:rPr lang="en">
                <a:latin typeface="KoHo"/>
                <a:ea typeface="KoHo"/>
                <a:cs typeface="KoHo"/>
                <a:sym typeface="KoHo"/>
              </a:rPr>
              <a:t>By creating an </a:t>
            </a:r>
            <a:r>
              <a:rPr lang="en">
                <a:highlight>
                  <a:srgbClr val="A4C2F4"/>
                </a:highlight>
                <a:latin typeface="KoHo"/>
                <a:ea typeface="KoHo"/>
                <a:cs typeface="KoHo"/>
                <a:sym typeface="KoHo"/>
              </a:rPr>
              <a:t>educational game website</a:t>
            </a:r>
            <a:r>
              <a:rPr lang="en">
                <a:latin typeface="KoHo"/>
                <a:ea typeface="KoHo"/>
                <a:cs typeface="KoHo"/>
                <a:sym typeface="KoHo"/>
              </a:rPr>
              <a:t>, we can help provide teachers with </a:t>
            </a:r>
            <a:r>
              <a:rPr lang="en">
                <a:highlight>
                  <a:srgbClr val="A4C2F4"/>
                </a:highlight>
                <a:latin typeface="KoHo"/>
                <a:ea typeface="KoHo"/>
                <a:cs typeface="KoHo"/>
                <a:sym typeface="KoHo"/>
              </a:rPr>
              <a:t>student-directed game content</a:t>
            </a:r>
            <a:r>
              <a:rPr lang="en">
                <a:latin typeface="KoHo"/>
                <a:ea typeface="KoHo"/>
                <a:cs typeface="KoHo"/>
                <a:sym typeface="KoHo"/>
              </a:rPr>
              <a:t> that will </a:t>
            </a:r>
            <a:r>
              <a:rPr lang="en">
                <a:highlight>
                  <a:srgbClr val="A4C2F4"/>
                </a:highlight>
                <a:latin typeface="KoHo"/>
                <a:ea typeface="KoHo"/>
                <a:cs typeface="KoHo"/>
                <a:sym typeface="KoHo"/>
              </a:rPr>
              <a:t>keep students engaged</a:t>
            </a:r>
            <a:r>
              <a:rPr i="1" lang="en" u="sng">
                <a:latin typeface="KoHo"/>
                <a:ea typeface="KoHo"/>
                <a:cs typeface="KoHo"/>
                <a:sym typeface="KoHo"/>
              </a:rPr>
              <a:t> </a:t>
            </a:r>
            <a:r>
              <a:rPr lang="en">
                <a:latin typeface="KoHo"/>
                <a:ea typeface="KoHo"/>
                <a:cs typeface="KoHo"/>
                <a:sym typeface="KoHo"/>
              </a:rPr>
              <a:t>during downtime but also </a:t>
            </a:r>
            <a:r>
              <a:rPr lang="en">
                <a:highlight>
                  <a:srgbClr val="A4C2F4"/>
                </a:highlight>
                <a:latin typeface="KoHo"/>
                <a:ea typeface="KoHo"/>
                <a:cs typeface="KoHo"/>
                <a:sym typeface="KoHo"/>
              </a:rPr>
              <a:t>help them advance academically.</a:t>
            </a:r>
            <a:endParaRPr>
              <a:highlight>
                <a:srgbClr val="A4C2F4"/>
              </a:highlight>
              <a:latin typeface="KoHo"/>
              <a:ea typeface="KoHo"/>
              <a:cs typeface="KoHo"/>
              <a:sym typeface="KoH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22955" r="8211" t="0"/>
          <a:stretch/>
        </p:blipFill>
        <p:spPr>
          <a:xfrm>
            <a:off x="4888875" y="1152475"/>
            <a:ext cx="3964856" cy="38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Proto-persona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374" y="971550"/>
            <a:ext cx="6535650" cy="39600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-351650" y="1159325"/>
            <a:ext cx="28281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oH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9FC5E8"/>
                </a:highlight>
                <a:latin typeface="KoHo"/>
                <a:ea typeface="KoHo"/>
                <a:cs typeface="KoHo"/>
                <a:sym typeface="KoHo"/>
              </a:rPr>
              <a:t>Middle school English teacher</a:t>
            </a:r>
            <a:endParaRPr>
              <a:solidFill>
                <a:schemeClr val="dk1"/>
              </a:solidFill>
              <a:highlight>
                <a:srgbClr val="9FC5E8"/>
              </a:highlight>
              <a:latin typeface="KoHo"/>
              <a:ea typeface="KoHo"/>
              <a:cs typeface="KoHo"/>
              <a:sym typeface="KoH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9FC5E8"/>
              </a:highlight>
              <a:latin typeface="KoHo"/>
              <a:ea typeface="KoHo"/>
              <a:cs typeface="KoHo"/>
              <a:sym typeface="KoH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oH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9FC5E8"/>
                </a:highlight>
                <a:latin typeface="KoHo"/>
                <a:ea typeface="KoHo"/>
                <a:cs typeface="KoHo"/>
                <a:sym typeface="KoHo"/>
              </a:rPr>
              <a:t>Enjoys reading, Words with Friends, movies and hiking</a:t>
            </a:r>
            <a:endParaRPr>
              <a:solidFill>
                <a:schemeClr val="dk1"/>
              </a:solidFill>
              <a:highlight>
                <a:srgbClr val="9FC5E8"/>
              </a:highlight>
              <a:latin typeface="KoHo"/>
              <a:ea typeface="KoHo"/>
              <a:cs typeface="KoHo"/>
              <a:sym typeface="KoH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9FC5E8"/>
              </a:highlight>
              <a:latin typeface="KoHo"/>
              <a:ea typeface="KoHo"/>
              <a:cs typeface="KoHo"/>
              <a:sym typeface="KoH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oH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9FC5E8"/>
                </a:highlight>
                <a:latin typeface="KoHo"/>
                <a:ea typeface="KoHo"/>
                <a:cs typeface="KoHo"/>
                <a:sym typeface="KoHo"/>
              </a:rPr>
              <a:t>Her students are one of her motivations</a:t>
            </a:r>
            <a:endParaRPr>
              <a:solidFill>
                <a:schemeClr val="dk1"/>
              </a:solidFill>
              <a:highlight>
                <a:srgbClr val="9FC5E8"/>
              </a:highlight>
              <a:latin typeface="KoHo"/>
              <a:ea typeface="KoHo"/>
              <a:cs typeface="KoHo"/>
              <a:sym typeface="KoH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9FC5E8"/>
              </a:highlight>
              <a:latin typeface="KoHo"/>
              <a:ea typeface="KoHo"/>
              <a:cs typeface="KoHo"/>
              <a:sym typeface="KoH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oH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9FC5E8"/>
                </a:highlight>
                <a:latin typeface="KoHo"/>
                <a:ea typeface="KoHo"/>
                <a:cs typeface="KoHo"/>
                <a:sym typeface="KoHo"/>
              </a:rPr>
              <a:t>Biggest </a:t>
            </a:r>
            <a:r>
              <a:rPr lang="en">
                <a:solidFill>
                  <a:schemeClr val="dk1"/>
                </a:solidFill>
                <a:highlight>
                  <a:srgbClr val="9FC5E8"/>
                </a:highlight>
                <a:latin typeface="KoHo"/>
                <a:ea typeface="KoHo"/>
                <a:cs typeface="KoHo"/>
                <a:sym typeface="KoHo"/>
              </a:rPr>
              <a:t>frustration</a:t>
            </a:r>
            <a:r>
              <a:rPr lang="en">
                <a:solidFill>
                  <a:schemeClr val="dk1"/>
                </a:solidFill>
                <a:highlight>
                  <a:srgbClr val="9FC5E8"/>
                </a:highlight>
                <a:latin typeface="KoHo"/>
                <a:ea typeface="KoHo"/>
                <a:cs typeface="KoHo"/>
                <a:sym typeface="KoHo"/>
              </a:rPr>
              <a:t> is keeping students engaged</a:t>
            </a:r>
            <a:endParaRPr>
              <a:solidFill>
                <a:schemeClr val="dk1"/>
              </a:solidFill>
              <a:highlight>
                <a:srgbClr val="9FC5E8"/>
              </a:highlight>
              <a:latin typeface="KoHo"/>
              <a:ea typeface="KoHo"/>
              <a:cs typeface="KoHo"/>
              <a:sym typeface="KoH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and Analysis Process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/>
              <a:t>: </a:t>
            </a:r>
            <a:r>
              <a:rPr lang="en">
                <a:latin typeface="KoHo"/>
                <a:ea typeface="KoHo"/>
                <a:cs typeface="KoHo"/>
                <a:sym typeface="KoHo"/>
              </a:rPr>
              <a:t>6 1:1 interviews with working teachers.</a:t>
            </a:r>
            <a:endParaRPr>
              <a:latin typeface="KoHo"/>
              <a:ea typeface="KoHo"/>
              <a:cs typeface="KoHo"/>
              <a:sym typeface="KoH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Significant Quotes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KoHo"/>
                <a:ea typeface="KoHo"/>
                <a:cs typeface="KoHo"/>
                <a:sym typeface="KoHo"/>
              </a:rPr>
              <a:t>“... </a:t>
            </a:r>
            <a:r>
              <a:rPr lang="en"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unless the district buys into a program, it's almost unaffordable</a:t>
            </a:r>
            <a:r>
              <a:rPr lang="en">
                <a:latin typeface="KoHo"/>
                <a:ea typeface="KoHo"/>
                <a:cs typeface="KoHo"/>
                <a:sym typeface="KoHo"/>
              </a:rPr>
              <a:t> or we only get the basic version [because] it's free.”</a:t>
            </a:r>
            <a:endParaRPr>
              <a:latin typeface="KoHo"/>
              <a:ea typeface="KoHo"/>
              <a:cs typeface="KoHo"/>
              <a:sym typeface="KoH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KoHo"/>
                <a:ea typeface="KoHo"/>
                <a:cs typeface="KoHo"/>
                <a:sym typeface="KoHo"/>
              </a:rPr>
              <a:t>“So they like games, </a:t>
            </a:r>
            <a:r>
              <a:rPr lang="en"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they're engaged by games</a:t>
            </a:r>
            <a:r>
              <a:rPr lang="en">
                <a:latin typeface="KoHo"/>
                <a:ea typeface="KoHo"/>
                <a:cs typeface="KoHo"/>
                <a:sym typeface="KoHo"/>
              </a:rPr>
              <a:t>, and I think that would make that better. So </a:t>
            </a:r>
            <a:r>
              <a:rPr lang="en"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some type of competitive feature</a:t>
            </a:r>
            <a:r>
              <a:rPr lang="en">
                <a:latin typeface="KoHo"/>
                <a:ea typeface="KoHo"/>
                <a:cs typeface="KoHo"/>
                <a:sym typeface="KoHo"/>
              </a:rPr>
              <a:t> would make it better for them or even just like making it a game.”</a:t>
            </a:r>
            <a:endParaRPr>
              <a:latin typeface="KoHo"/>
              <a:ea typeface="KoHo"/>
              <a:cs typeface="KoHo"/>
              <a:sym typeface="KoH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oHo"/>
              <a:ea typeface="KoHo"/>
              <a:cs typeface="KoHo"/>
              <a:sym typeface="KoH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latin typeface="KoHo"/>
                <a:ea typeface="KoHo"/>
                <a:cs typeface="KoHo"/>
                <a:sym typeface="KoHo"/>
                <a:hlinkClick r:id="rId3"/>
              </a:rPr>
              <a:t>Interviews and Transcripts Folder</a:t>
            </a:r>
            <a:endParaRPr>
              <a:latin typeface="KoHo"/>
              <a:ea typeface="KoHo"/>
              <a:cs typeface="KoHo"/>
              <a:sym typeface="KoH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50" y="1250250"/>
            <a:ext cx="4400750" cy="324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50" y="1250250"/>
            <a:ext cx="4435251" cy="326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Findings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705550" y="885900"/>
            <a:ext cx="4260300" cy="4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KoHo"/>
              <a:buChar char="●"/>
            </a:pPr>
            <a:r>
              <a:rPr lang="en" sz="1600">
                <a:latin typeface="KoHo"/>
                <a:ea typeface="KoHo"/>
                <a:cs typeface="KoHo"/>
                <a:sym typeface="KoHo"/>
              </a:rPr>
              <a:t>Current tools require teachers to </a:t>
            </a:r>
            <a:r>
              <a:rPr lang="en" sz="1600"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pay in order access content</a:t>
            </a:r>
            <a:r>
              <a:rPr lang="en" sz="1600">
                <a:latin typeface="KoHo"/>
                <a:ea typeface="KoHo"/>
                <a:cs typeface="KoHo"/>
                <a:sym typeface="KoHo"/>
              </a:rPr>
              <a:t>.</a:t>
            </a:r>
            <a:endParaRPr sz="1600">
              <a:latin typeface="KoHo"/>
              <a:ea typeface="KoHo"/>
              <a:cs typeface="KoHo"/>
              <a:sym typeface="KoH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oHo"/>
              <a:buChar char="●"/>
            </a:pPr>
            <a:r>
              <a:rPr lang="en" sz="1600">
                <a:latin typeface="KoHo"/>
                <a:ea typeface="KoHo"/>
                <a:cs typeface="KoHo"/>
                <a:sym typeface="KoHo"/>
              </a:rPr>
              <a:t>Tools are </a:t>
            </a:r>
            <a:r>
              <a:rPr lang="en" sz="1600"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either educational or engaging</a:t>
            </a:r>
            <a:r>
              <a:rPr lang="en" sz="1600">
                <a:latin typeface="KoHo"/>
                <a:ea typeface="KoHo"/>
                <a:cs typeface="KoHo"/>
                <a:sym typeface="KoHo"/>
              </a:rPr>
              <a:t>, rarely both.</a:t>
            </a:r>
            <a:endParaRPr sz="1600">
              <a:latin typeface="KoHo"/>
              <a:ea typeface="KoHo"/>
              <a:cs typeface="KoHo"/>
              <a:sym typeface="KoH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oHo"/>
              <a:buChar char="●"/>
            </a:pPr>
            <a:r>
              <a:rPr lang="en" sz="1600">
                <a:latin typeface="KoHo"/>
                <a:ea typeface="KoHo"/>
                <a:cs typeface="KoHo"/>
                <a:sym typeface="KoHo"/>
              </a:rPr>
              <a:t>Teachers want a tool that can </a:t>
            </a:r>
            <a:r>
              <a:rPr lang="en" sz="1600"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adapt to student needs</a:t>
            </a:r>
            <a:r>
              <a:rPr lang="en" sz="1600">
                <a:latin typeface="KoHo"/>
                <a:ea typeface="KoHo"/>
                <a:cs typeface="KoHo"/>
                <a:sym typeface="KoHo"/>
              </a:rPr>
              <a:t>.</a:t>
            </a:r>
            <a:endParaRPr sz="1600">
              <a:latin typeface="KoHo"/>
              <a:ea typeface="KoHo"/>
              <a:cs typeface="KoHo"/>
              <a:sym typeface="KoH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KoHo"/>
              <a:buChar char="●"/>
            </a:pPr>
            <a:r>
              <a:rPr lang="en" sz="1600">
                <a:latin typeface="KoHo"/>
                <a:ea typeface="KoHo"/>
                <a:cs typeface="KoHo"/>
                <a:sym typeface="KoHo"/>
              </a:rPr>
              <a:t>Teachers want a tool they can use to </a:t>
            </a:r>
            <a:r>
              <a:rPr lang="en" sz="1600">
                <a:highlight>
                  <a:srgbClr val="C9DAF8"/>
                </a:highlight>
                <a:latin typeface="KoHo"/>
                <a:ea typeface="KoHo"/>
                <a:cs typeface="KoHo"/>
                <a:sym typeface="KoHo"/>
              </a:rPr>
              <a:t>create customized assessments</a:t>
            </a:r>
            <a:r>
              <a:rPr lang="en" sz="1600">
                <a:latin typeface="KoHo"/>
                <a:ea typeface="KoHo"/>
                <a:cs typeface="KoHo"/>
                <a:sym typeface="KoHo"/>
              </a:rPr>
              <a:t>.</a:t>
            </a:r>
            <a:endParaRPr sz="1600">
              <a:latin typeface="KoHo"/>
              <a:ea typeface="KoHo"/>
              <a:cs typeface="KoHo"/>
              <a:sym typeface="KoH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Ho"/>
              <a:ea typeface="KoHo"/>
              <a:cs typeface="KoHo"/>
              <a:sym typeface="KoH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KoHo"/>
              <a:ea typeface="KoHo"/>
              <a:cs typeface="KoHo"/>
              <a:sym typeface="KoH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KoHo"/>
                <a:ea typeface="KoHo"/>
                <a:cs typeface="KoHo"/>
                <a:sym typeface="KoHo"/>
                <a:hlinkClick r:id="rId5"/>
              </a:rPr>
              <a:t>Miro Board</a:t>
            </a:r>
            <a:endParaRPr sz="1600">
              <a:latin typeface="KoHo"/>
              <a:ea typeface="KoHo"/>
              <a:cs typeface="KoHo"/>
              <a:sym typeface="KoH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195225" y="0"/>
            <a:ext cx="85206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</a:t>
            </a:r>
            <a:r>
              <a:rPr lang="en"/>
              <a:t> analysis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589425"/>
            <a:ext cx="3999900" cy="29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KoHo"/>
              <a:buChar char="●"/>
            </a:pPr>
            <a:r>
              <a:rPr lang="en" sz="1800">
                <a:latin typeface="KoHo"/>
                <a:ea typeface="KoHo"/>
                <a:cs typeface="KoHo"/>
                <a:sym typeface="KoHo"/>
              </a:rPr>
              <a:t>Create custom questions</a:t>
            </a:r>
            <a:endParaRPr sz="1800">
              <a:latin typeface="KoHo"/>
              <a:ea typeface="KoHo"/>
              <a:cs typeface="KoHo"/>
              <a:sym typeface="KoH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oHo"/>
              <a:buChar char="●"/>
            </a:pPr>
            <a:r>
              <a:rPr lang="en" sz="1800">
                <a:latin typeface="KoHo"/>
                <a:ea typeface="KoHo"/>
                <a:cs typeface="KoHo"/>
                <a:sym typeface="KoHo"/>
              </a:rPr>
              <a:t>Standards based</a:t>
            </a:r>
            <a:endParaRPr sz="1800">
              <a:latin typeface="KoHo"/>
              <a:ea typeface="KoHo"/>
              <a:cs typeface="KoHo"/>
              <a:sym typeface="KoH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oHo"/>
              <a:buChar char="●"/>
            </a:pPr>
            <a:r>
              <a:rPr lang="en" sz="1800">
                <a:latin typeface="KoHo"/>
                <a:ea typeface="KoHo"/>
                <a:cs typeface="KoHo"/>
                <a:sym typeface="KoHo"/>
              </a:rPr>
              <a:t>Side navigation most effective</a:t>
            </a:r>
            <a:endParaRPr sz="1800">
              <a:latin typeface="KoHo"/>
              <a:ea typeface="KoHo"/>
              <a:cs typeface="KoHo"/>
              <a:sym typeface="KoH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oHo"/>
              <a:buChar char="●"/>
            </a:pPr>
            <a:r>
              <a:rPr lang="en" sz="1800">
                <a:latin typeface="KoHo"/>
                <a:ea typeface="KoHo"/>
                <a:cs typeface="KoHo"/>
                <a:sym typeface="KoHo"/>
              </a:rPr>
              <a:t>Highly engaging</a:t>
            </a:r>
            <a:endParaRPr sz="1800"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4832400" y="1589575"/>
            <a:ext cx="3999900" cy="29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Cons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KoHo"/>
              <a:buChar char="●"/>
            </a:pPr>
            <a:r>
              <a:rPr lang="en" sz="1800">
                <a:latin typeface="KoHo"/>
                <a:ea typeface="KoHo"/>
                <a:cs typeface="KoHo"/>
                <a:sym typeface="KoHo"/>
              </a:rPr>
              <a:t>Most useful site requires paid account (Classcraft)</a:t>
            </a:r>
            <a:endParaRPr sz="1800">
              <a:latin typeface="KoHo"/>
              <a:ea typeface="KoHo"/>
              <a:cs typeface="KoHo"/>
              <a:sym typeface="KoH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oHo"/>
              <a:buChar char="●"/>
            </a:pPr>
            <a:r>
              <a:rPr lang="en" sz="1800">
                <a:latin typeface="KoHo"/>
                <a:ea typeface="KoHo"/>
                <a:cs typeface="KoHo"/>
                <a:sym typeface="KoHo"/>
              </a:rPr>
              <a:t>Navigational issues</a:t>
            </a:r>
            <a:endParaRPr sz="1800">
              <a:latin typeface="KoHo"/>
              <a:ea typeface="KoHo"/>
              <a:cs typeface="KoHo"/>
              <a:sym typeface="KoH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oHo"/>
              <a:buChar char="●"/>
            </a:pPr>
            <a:r>
              <a:rPr lang="en" sz="1800">
                <a:latin typeface="KoHo"/>
                <a:ea typeface="KoHo"/>
                <a:cs typeface="KoHo"/>
                <a:sym typeface="KoHo"/>
              </a:rPr>
              <a:t>Requires specific programs to upload question sets.</a:t>
            </a:r>
            <a:endParaRPr sz="1800"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11700" y="1065700"/>
            <a:ext cx="85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  <a:latin typeface="KoHo"/>
                <a:ea typeface="KoHo"/>
                <a:cs typeface="KoHo"/>
                <a:sym typeface="KoHo"/>
              </a:rPr>
              <a:t>Competitors studied: </a:t>
            </a:r>
            <a:r>
              <a:rPr b="1" i="1" lang="en">
                <a:solidFill>
                  <a:schemeClr val="dk2"/>
                </a:solidFill>
                <a:latin typeface="KoHo"/>
                <a:ea typeface="KoHo"/>
                <a:cs typeface="KoHo"/>
                <a:sym typeface="KoHo"/>
              </a:rPr>
              <a:t>Direct: </a:t>
            </a:r>
            <a:r>
              <a:rPr lang="en">
                <a:solidFill>
                  <a:schemeClr val="dk2"/>
                </a:solidFill>
                <a:latin typeface="KoHo SemiBold"/>
                <a:ea typeface="KoHo SemiBold"/>
                <a:cs typeface="KoHo SemiBold"/>
                <a:sym typeface="KoHo SemiBold"/>
              </a:rPr>
              <a:t>Classcraft, Freerice, Blooket </a:t>
            </a:r>
            <a:r>
              <a:rPr i="1" lang="en">
                <a:solidFill>
                  <a:schemeClr val="dk2"/>
                </a:solidFill>
                <a:latin typeface="KoHo SemiBold"/>
                <a:ea typeface="KoHo SemiBold"/>
                <a:cs typeface="KoHo SemiBold"/>
                <a:sym typeface="KoHo SemiBold"/>
              </a:rPr>
              <a:t>Indirect: </a:t>
            </a:r>
            <a:r>
              <a:rPr lang="en">
                <a:solidFill>
                  <a:schemeClr val="dk2"/>
                </a:solidFill>
                <a:latin typeface="KoHo SemiBold"/>
                <a:ea typeface="KoHo SemiBold"/>
                <a:cs typeface="KoHo SemiBold"/>
                <a:sym typeface="KoHo SemiBold"/>
              </a:rPr>
              <a:t>Kongregate, Armorgames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